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5"/>
  </p:notesMasterIdLst>
  <p:handoutMasterIdLst>
    <p:handoutMasterId r:id="rId16"/>
  </p:handoutMasterIdLst>
  <p:sldIdLst>
    <p:sldId id="278" r:id="rId5"/>
    <p:sldId id="273" r:id="rId6"/>
    <p:sldId id="275" r:id="rId7"/>
    <p:sldId id="280" r:id="rId8"/>
    <p:sldId id="281" r:id="rId9"/>
    <p:sldId id="270" r:id="rId10"/>
    <p:sldId id="272" r:id="rId11"/>
    <p:sldId id="276" r:id="rId12"/>
    <p:sldId id="277" r:id="rId13"/>
    <p:sldId id="279" r:id="rId14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663DD7-DAD8-4096-9487-2720CBA9EFB8}">
          <p14:sldIdLst>
            <p14:sldId id="278"/>
            <p14:sldId id="273"/>
            <p14:sldId id="275"/>
            <p14:sldId id="280"/>
            <p14:sldId id="281"/>
            <p14:sldId id="270"/>
            <p14:sldId id="272"/>
            <p14:sldId id="276"/>
            <p14:sldId id="277"/>
            <p14:sldId id="279"/>
          </p14:sldIdLst>
        </p14:section>
        <p14:section name="Untitled Section" id="{6C6F3CA3-985E-4F9D-820E-5903A0D30477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42"/>
    <a:srgbClr val="0098DB"/>
    <a:srgbClr val="00549F"/>
    <a:srgbClr val="FDC82F"/>
    <a:srgbClr val="00338D"/>
    <a:srgbClr val="D0103A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6" autoAdjust="0"/>
    <p:restoredTop sz="94707" autoAdjust="0"/>
  </p:normalViewPr>
  <p:slideViewPr>
    <p:cSldViewPr snapToGrid="0">
      <p:cViewPr varScale="1">
        <p:scale>
          <a:sx n="93" d="100"/>
          <a:sy n="93" d="100"/>
        </p:scale>
        <p:origin x="-660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3/6/2017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1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0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noProof="0"/>
              <a:t>Muokkaa perustyyl. napsautt.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768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/>
              <a:t>Muokkaa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73045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964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fi-FI" noProof="0"/>
              <a:t>Muokkaa perustyyl. napsautt.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580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5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fi-FI" noProof="0"/>
              <a:t>Muokkaa perustyyl. napsautt.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7532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i-FI" noProof="0"/>
              <a:t>Muokkaa perustyyl. napsautt.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72260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/>
          <p:cNvPicPr>
            <a:picLocks noChangeAspect="1"/>
          </p:cNvPicPr>
          <p:nvPr userDrawn="1"/>
        </p:nvPicPr>
        <p:blipFill rotWithShape="1"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17" b="24421"/>
          <a:stretch/>
        </p:blipFill>
        <p:spPr bwMode="auto">
          <a:xfrm>
            <a:off x="1" y="667978"/>
            <a:ext cx="9144000" cy="41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/>
              <a:t>Muokkaa perustyyl. napsautt.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165600" y="45756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 userDrawn="1"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>
                <a:solidFill>
                  <a:schemeClr val="bg2"/>
                </a:solidFill>
              </a:rPr>
              <a:t>ESA | 01/01/2016 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1" r:id="rId2"/>
    <p:sldLayoutId id="2147483930" r:id="rId3"/>
    <p:sldLayoutId id="2147483943" r:id="rId4"/>
    <p:sldLayoutId id="2147483944" r:id="rId5"/>
    <p:sldLayoutId id="2147483945" r:id="rId6"/>
    <p:sldLayoutId id="2147483947" r:id="rId7"/>
    <p:sldLayoutId id="2147483948" r:id="rId8"/>
    <p:sldLayoutId id="2147483949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56754" y="1050664"/>
            <a:ext cx="87194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ESA SSA Measurement Requirements for SWE Forecasts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600" y="2758206"/>
            <a:ext cx="2597955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err="1">
                <a:solidFill>
                  <a:schemeClr val="bg1"/>
                </a:solidFill>
              </a:rPr>
              <a:t>Juha-Pekka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Luntama</a:t>
            </a:r>
            <a:endParaRPr lang="en-GB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Alexi Glover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Nicolas </a:t>
            </a:r>
            <a:r>
              <a:rPr lang="en-GB" dirty="0" err="1">
                <a:solidFill>
                  <a:schemeClr val="bg1"/>
                </a:solidFill>
              </a:rPr>
              <a:t>Bobrinsky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15600" y="3755044"/>
            <a:ext cx="7721216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L5 in Tandem with L1: Future Space-Weather Missions Workshop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6-9 March 2017</a:t>
            </a:r>
          </a:p>
        </p:txBody>
      </p:sp>
    </p:spTree>
    <p:extLst>
      <p:ext uri="{BB962C8B-B14F-4D97-AF65-F5344CB8AC3E}">
        <p14:creationId xmlns:p14="http://schemas.microsoft.com/office/powerpoint/2010/main" val="24722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_co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b="22811"/>
          <a:stretch/>
        </p:blipFill>
        <p:spPr bwMode="auto">
          <a:xfrm>
            <a:off x="0" y="0"/>
            <a:ext cx="9144000" cy="477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84275" y="1679916"/>
            <a:ext cx="6448425" cy="145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00" tIns="36000" rIns="90000" bIns="36000"/>
          <a:lstStyle/>
          <a:p>
            <a:pPr algn="ctr">
              <a:spcBef>
                <a:spcPct val="25000"/>
              </a:spcBef>
              <a:buFont typeface="NotesEsa" pitchFamily="2" charset="0"/>
              <a:buNone/>
            </a:pPr>
            <a:r>
              <a:rPr lang="fi-FI" sz="2400" b="1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THANK YOU</a:t>
            </a:r>
          </a:p>
          <a:p>
            <a:pPr>
              <a:spcBef>
                <a:spcPct val="25000"/>
              </a:spcBef>
              <a:buFont typeface="NotesEsa" pitchFamily="2" charset="0"/>
              <a:buNone/>
            </a:pPr>
            <a:endParaRPr lang="fi-FI" sz="1600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pPr algn="ctr">
              <a:spcBef>
                <a:spcPct val="25000"/>
              </a:spcBef>
            </a:pPr>
            <a:r>
              <a:rPr lang="it-IT" sz="1600" b="1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swe.ssa.esa.int</a:t>
            </a:r>
          </a:p>
          <a:p>
            <a:pPr algn="ctr">
              <a:spcBef>
                <a:spcPct val="25000"/>
              </a:spcBef>
            </a:pP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www.esa.int</a:t>
            </a:r>
          </a:p>
        </p:txBody>
      </p:sp>
      <p:pic>
        <p:nvPicPr>
          <p:cNvPr id="5" name="Picture 19" descr="Logo_Signature_Cover_PP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1" t="7115" r="6628" b="45123"/>
          <a:stretch/>
        </p:blipFill>
        <p:spPr bwMode="auto">
          <a:xfrm>
            <a:off x="2934611" y="-7542"/>
            <a:ext cx="6198782" cy="32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88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5" y="10650"/>
            <a:ext cx="7590569" cy="707886"/>
          </a:xfrm>
        </p:spPr>
        <p:txBody>
          <a:bodyPr/>
          <a:lstStyle/>
          <a:p>
            <a:r>
              <a:rPr lang="en-GB" sz="2000" dirty="0"/>
              <a:t>SSA SWE Network: A unique Space Weather Service System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49"/>
          <a:stretch/>
        </p:blipFill>
        <p:spPr bwMode="auto">
          <a:xfrm>
            <a:off x="1000224" y="775251"/>
            <a:ext cx="3070504" cy="394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70" y="775251"/>
            <a:ext cx="3763403" cy="394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2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SWE Services Business Logic</a:t>
            </a:r>
          </a:p>
        </p:txBody>
      </p:sp>
      <p:pic>
        <p:nvPicPr>
          <p:cNvPr id="5" name="Kuva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39" y="886049"/>
            <a:ext cx="7669764" cy="367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213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 Requirements in SWE CRD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High level requirement: detection and forecasting of space weather and its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Examples of more detailed requirements: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GB" sz="1400" dirty="0"/>
              <a:t>SSA system shall provide long-term solar cycle prediction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GB" sz="1400" dirty="0"/>
              <a:t>SSA system shall provide forecasts over TBD period of probability of occurrence of space weather events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GB" sz="1400" dirty="0"/>
              <a:t>The SSA system shall provide forecasts of effects for the user spacecraft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GB" sz="1400" dirty="0"/>
              <a:t>SSA system shall provide forecast and near real-time assessment of the effects of ionospheric disturbances on spacecraft operations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GB" sz="1400" dirty="0"/>
              <a:t>Forecast estimate of SEP onset with protons/ions in the range 30 MeV to 200 MeV above given flux threshold, with lead times of 1 hour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GB" sz="1400" dirty="0" err="1"/>
              <a:t>Nowcast</a:t>
            </a:r>
            <a:r>
              <a:rPr lang="en-GB" sz="1400" dirty="0"/>
              <a:t> and forecast E field in vicinity of pipelines based on local magnetometer networks and solar wind data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GB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6282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SSA</a:t>
            </a:r>
            <a:r>
              <a:rPr lang="en-GB" dirty="0" smtClean="0"/>
              <a:t> </a:t>
            </a:r>
            <a:r>
              <a:rPr lang="en-GB" dirty="0"/>
              <a:t>SWE </a:t>
            </a:r>
            <a:r>
              <a:rPr lang="en-GB" dirty="0" smtClean="0"/>
              <a:t>Services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39 Services based on SWE CRD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Examples of forecasting services:</a:t>
            </a:r>
            <a:endParaRPr lang="en-US" dirty="0"/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Space </a:t>
            </a:r>
            <a:r>
              <a:rPr lang="en-US" dirty="0"/>
              <a:t>Weather in the Solar System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In-orbit </a:t>
            </a:r>
            <a:r>
              <a:rPr lang="en-US" dirty="0"/>
              <a:t>environment and effects forecast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Increased </a:t>
            </a:r>
            <a:r>
              <a:rPr lang="en-US" dirty="0"/>
              <a:t>crew radiation exposure risk 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US" dirty="0"/>
              <a:t>Forecast of radiation storms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Atmospheric </a:t>
            </a:r>
            <a:r>
              <a:rPr lang="en-US" dirty="0"/>
              <a:t>density forecast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Forecast </a:t>
            </a:r>
            <a:r>
              <a:rPr lang="en-US" dirty="0"/>
              <a:t>TEC maps 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US" dirty="0"/>
              <a:t>Monitoring and forecast of ionospheric disturbances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Forecast </a:t>
            </a:r>
            <a:r>
              <a:rPr lang="en-US" dirty="0"/>
              <a:t>of geomagnetic and solar indices for drag calculation </a:t>
            </a:r>
          </a:p>
          <a:p>
            <a:pPr marL="10957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Space </a:t>
            </a:r>
            <a:r>
              <a:rPr lang="en-US" dirty="0"/>
              <a:t>weather </a:t>
            </a:r>
            <a:r>
              <a:rPr lang="en-US" dirty="0" err="1"/>
              <a:t>nowcast</a:t>
            </a:r>
            <a:r>
              <a:rPr lang="en-US" dirty="0"/>
              <a:t> and forecast products (daily, weekly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6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 Products within SWE System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2800" y="727200"/>
            <a:ext cx="4920246" cy="3823200"/>
          </a:xfrm>
        </p:spPr>
        <p:txBody>
          <a:bodyPr/>
          <a:lstStyle/>
          <a:p>
            <a:pPr marL="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Distributed system built around concept of Expert </a:t>
            </a:r>
            <a:r>
              <a:rPr lang="en-US" dirty="0" err="1"/>
              <a:t>Centres</a:t>
            </a:r>
            <a:endParaRPr lang="en-US" dirty="0"/>
          </a:p>
          <a:p>
            <a:pPr marL="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Each Centre provides latest, forecast and archive information for a given domain &amp; mapping to services</a:t>
            </a:r>
          </a:p>
          <a:p>
            <a:pPr marL="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Within network, other ESCs </a:t>
            </a:r>
            <a:r>
              <a:rPr lang="en-US" dirty="0" err="1"/>
              <a:t>utilise</a:t>
            </a:r>
            <a:r>
              <a:rPr lang="en-US" dirty="0"/>
              <a:t> data and forecast from upstream domains: </a:t>
            </a:r>
          </a:p>
          <a:p>
            <a:pPr marL="628650" indent="-28575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dirty="0"/>
              <a:t>Strengthening this networking aspect of the SWE network will form a key part of P3 developments</a:t>
            </a:r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5093046" y="1145025"/>
            <a:ext cx="1614365" cy="143543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8522" tIns="29261" rIns="58522" bIns="29261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i-FI" b="1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Solar</a:t>
            </a:r>
            <a:br>
              <a:rPr lang="fi-FI" b="1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</a:br>
            <a:r>
              <a:rPr lang="fi-FI" b="1" dirty="0" err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Weather</a:t>
            </a:r>
            <a:endParaRPr lang="fi-FI" b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i-FI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i-FI" sz="1400" i="1" dirty="0" err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Latest</a:t>
            </a:r>
            <a:r>
              <a:rPr lang="fi-FI" sz="1400" i="1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 </a:t>
            </a:r>
            <a:r>
              <a:rPr lang="fi-FI" sz="1400" i="1" dirty="0" err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solar</a:t>
            </a:r>
            <a:r>
              <a:rPr lang="fi-FI" sz="1400" i="1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 data &amp; </a:t>
            </a:r>
            <a:r>
              <a:rPr lang="fi-FI" sz="1400" i="1" dirty="0" err="1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forecast</a:t>
            </a:r>
            <a:endParaRPr lang="fi-FI" sz="1400" i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49934" y="1137277"/>
            <a:ext cx="1502091" cy="1435438"/>
          </a:xfrm>
          <a:prstGeom prst="rect">
            <a:avLst/>
          </a:prstGeom>
          <a:blipFill>
            <a:blip r:embed="rId3">
              <a:lum bright="70000" contrast="-70000"/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8522" tIns="29261" rIns="58522" bIns="29261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Heliospheric Weather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Latest interplanetary conditions &amp; forecast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b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7151" y="618617"/>
            <a:ext cx="227498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400" i="1" dirty="0"/>
              <a:t>Example Product Chain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04115" y="2898404"/>
            <a:ext cx="2053525" cy="169684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8522" tIns="29261" rIns="58522" bIns="29261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Geomagnetic Conditions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Global &amp; regional geomagnetic disturbance nowcast &amp; forecast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User driven forecast products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b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90834" y="2572715"/>
            <a:ext cx="0" cy="325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>
          <a:xfrm flipV="1">
            <a:off x="6707411" y="1854996"/>
            <a:ext cx="242523" cy="77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508929" y="2580464"/>
            <a:ext cx="0" cy="317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6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L1/L5 Enabling SWE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34" y="744083"/>
            <a:ext cx="4897464" cy="3823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SWE Services are grouped products, tools and reporting coupled with expert user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Mapping &gt;300 PSD products to existing SWE 39 services. Some forecast examples</a:t>
            </a:r>
          </a:p>
          <a:p>
            <a:pPr marL="1152900" lvl="1" indent="-342900">
              <a:buFont typeface="Wingdings" panose="05000000000000000000" pitchFamily="2" charset="2"/>
              <a:buChar char="Ø"/>
            </a:pPr>
            <a:r>
              <a:rPr lang="en-GB" sz="1400" b="1" dirty="0"/>
              <a:t>L1 IMF: 25 services </a:t>
            </a:r>
            <a:r>
              <a:rPr lang="en-GB" sz="1400" dirty="0"/>
              <a:t>targeting users from power system operators to spacecraft operators</a:t>
            </a:r>
          </a:p>
          <a:p>
            <a:pPr marL="1693350" lvl="2" indent="-285750">
              <a:buFont typeface="Wingdings" panose="05000000000000000000" pitchFamily="2" charset="2"/>
              <a:buChar char="§"/>
            </a:pPr>
            <a:r>
              <a:rPr lang="en-GB" sz="1400" dirty="0"/>
              <a:t>latest data @L1 </a:t>
            </a:r>
            <a:r>
              <a:rPr lang="en-GB" sz="1400" dirty="0">
                <a:sym typeface="Wingdings" panose="05000000000000000000" pitchFamily="2" charset="2"/>
              </a:rPr>
              <a:t> </a:t>
            </a:r>
            <a:r>
              <a:rPr lang="en-GB" sz="1400" dirty="0"/>
              <a:t>short term forecasts &amp; situational awareness</a:t>
            </a:r>
          </a:p>
          <a:p>
            <a:pPr marL="1693350" lvl="2" indent="-285750">
              <a:buFont typeface="Wingdings" panose="05000000000000000000" pitchFamily="2" charset="2"/>
              <a:buChar char="§"/>
            </a:pPr>
            <a:r>
              <a:rPr lang="en-GB" sz="1400" dirty="0"/>
              <a:t>Forecast conditions @L5 </a:t>
            </a:r>
            <a:r>
              <a:rPr lang="en-GB" sz="1400" dirty="0">
                <a:sym typeface="Wingdings" panose="05000000000000000000" pitchFamily="2" charset="2"/>
              </a:rPr>
              <a:t></a:t>
            </a:r>
            <a:r>
              <a:rPr lang="en-GB" sz="1400" dirty="0"/>
              <a:t> longer lead-time forecast</a:t>
            </a:r>
          </a:p>
          <a:p>
            <a:pPr marL="1152900" lvl="1" indent="-342900">
              <a:buFont typeface="Wingdings" panose="05000000000000000000" pitchFamily="2" charset="2"/>
              <a:buChar char="Ø"/>
            </a:pPr>
            <a:r>
              <a:rPr lang="en-GB" sz="1400" b="1" dirty="0"/>
              <a:t>Solar EUV images off Sun-Earth line: 12 services </a:t>
            </a:r>
            <a:r>
              <a:rPr lang="en-GB" sz="1400" dirty="0"/>
              <a:t>mainly spacecraft operators and long term forecasts</a:t>
            </a:r>
          </a:p>
          <a:p>
            <a:pPr marL="1750500" lvl="2" indent="-342900">
              <a:buFont typeface="Arial" panose="020B0604020202020204" pitchFamily="34" charset="0"/>
              <a:buChar char="•"/>
            </a:pP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1962" y="744083"/>
            <a:ext cx="3739794" cy="3744416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5891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Measurements to Services: L1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411502"/>
              </p:ext>
            </p:extLst>
          </p:nvPr>
        </p:nvGraphicFramePr>
        <p:xfrm>
          <a:off x="102742" y="1152547"/>
          <a:ext cx="4849401" cy="32698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8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1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92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843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Ref.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Requirements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#services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43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L1-008-M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Interplanetary Magnetic Field (IMF) at L1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13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L1-009-M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Solar Wind Bulk Velocity at L1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13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L1-010-M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Solar Wind Bulk Density at L1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22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13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L1-011-M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Solar Wind Temperature at L1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L1-001-M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High Energy &gt;10 MeV Protons in Interplanetary Medium at L1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L1-005-M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30 keV/nuc-to-1 MeV/nuc Ions in Interplanetary Medium at L1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SU-025-M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White-light wide-angle Coronagraph Images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013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SU-005-M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Solar Disc Magnetic Fields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013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SU-017-M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White Light Solar Imaging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8968" y="824028"/>
            <a:ext cx="4152099" cy="27699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Upstream solar wind critical for short term forecast</a:t>
            </a: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37" y="843581"/>
            <a:ext cx="4020748" cy="37757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629" y="1438382"/>
            <a:ext cx="3826373" cy="33048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4632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Measurements to Services: L5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968" y="793206"/>
            <a:ext cx="4641744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L5 vantage point targeting improved forecast services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63057604"/>
              </p:ext>
            </p:extLst>
          </p:nvPr>
        </p:nvGraphicFramePr>
        <p:xfrm>
          <a:off x="278967" y="1184619"/>
          <a:ext cx="4837563" cy="3509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9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34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8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8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effectLst/>
                        </a:rPr>
                        <a:t>Ref.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>
                          <a:effectLst/>
                        </a:rPr>
                        <a:t>Requirements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effectLst/>
                        </a:rPr>
                        <a:t># services (preliminary)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SU-005-M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Solar Disc Magnetic Fields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SU-017-M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White Light Solar Imaging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17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SU-022-M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Solar Coronagraphic Images Outside of Sun-Earth Line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878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SU-032-M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Heliospheric Imaging of Sun-Earth Line (tracking of Earth-directed CMEs)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17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L1-008-M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Interplanetary Magnetic Field (IMF) 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8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L1-009-M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Solar Wind Bulk Velocity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8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L1-010-M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Solar Wind Bulk Density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8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L1-011-M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Solar Wind Temperature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17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SU-021-M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Solar EUV Images Outside of Sun-Earth Line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925" y="793206"/>
            <a:ext cx="3837888" cy="26848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51925" y="3564821"/>
            <a:ext cx="383788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Development of SWE service concepts to incorporate L5 observations &amp; modelling. </a:t>
            </a:r>
          </a:p>
        </p:txBody>
      </p:sp>
    </p:spTree>
    <p:extLst>
      <p:ext uri="{BB962C8B-B14F-4D97-AF65-F5344CB8AC3E}">
        <p14:creationId xmlns:p14="http://schemas.microsoft.com/office/powerpoint/2010/main" val="315220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NEW ESA Presentation 16-9_Slovenia.potx" id="{B4B7490A-53FE-4E20-AAB8-88372E67B561}" vid="{BCEB71B1-FD63-4BD6-B008-F7DFC94BF6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terms/"/>
    <ds:schemaRef ds:uri="f2760952-b3bb-408f-ace6-eb1e07642b86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 16-9</Template>
  <TotalTime>0</TotalTime>
  <Words>592</Words>
  <Application>Microsoft Office PowerPoint</Application>
  <PresentationFormat>On-screen Show (16:9)</PresentationFormat>
  <Paragraphs>121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Esa presentation</vt:lpstr>
      <vt:lpstr>PowerPoint Presentation</vt:lpstr>
      <vt:lpstr>SSA SWE Network: A unique Space Weather Service System</vt:lpstr>
      <vt:lpstr>SWE Services Business Logic</vt:lpstr>
      <vt:lpstr>Forecast Requirements in SWE CRD</vt:lpstr>
      <vt:lpstr>SSA SWE Services</vt:lpstr>
      <vt:lpstr>Forecast Products within SWE System</vt:lpstr>
      <vt:lpstr>L1/L5 Enabling SWE Services</vt:lpstr>
      <vt:lpstr>Measurements to Services: L1</vt:lpstr>
      <vt:lpstr>Measurements to Services: L5</vt:lpstr>
      <vt:lpstr>PowerPoint Presentation</vt:lpstr>
    </vt:vector>
  </TitlesOfParts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>TITLE OF PRESENTATION</dc:subject>
  <dc:creator>Jussi</dc:creator>
  <cp:lastModifiedBy>Juha-Pekka Luntama</cp:lastModifiedBy>
  <cp:revision>122</cp:revision>
  <cp:lastPrinted>2008-08-26T16:26:23Z</cp:lastPrinted>
  <dcterms:created xsi:type="dcterms:W3CDTF">2017-01-15T18:04:14Z</dcterms:created>
  <dcterms:modified xsi:type="dcterms:W3CDTF">2017-03-06T22:58:17Z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